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65" r:id="rId4"/>
    <p:sldId id="266" r:id="rId5"/>
    <p:sldId id="262" r:id="rId6"/>
    <p:sldId id="267" r:id="rId7"/>
    <p:sldId id="268" r:id="rId8"/>
    <p:sldId id="257" r:id="rId9"/>
    <p:sldId id="258" r:id="rId10"/>
    <p:sldId id="259" r:id="rId11"/>
    <p:sldId id="261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60" r:id="rId33"/>
    <p:sldId id="289" r:id="rId34"/>
    <p:sldId id="291" r:id="rId35"/>
    <p:sldId id="292" r:id="rId36"/>
    <p:sldId id="293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44" autoAdjust="0"/>
    <p:restoredTop sz="94660"/>
  </p:normalViewPr>
  <p:slideViewPr>
    <p:cSldViewPr snapToGrid="0">
      <p:cViewPr varScale="1">
        <p:scale>
          <a:sx n="85" d="100"/>
          <a:sy n="85" d="100"/>
        </p:scale>
        <p:origin x="17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C7729-FDE7-0A40-2737-0A4F96831A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A7AEAD0-6527-D031-1FDB-6390DBC998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5808B2-12DC-B30A-5BBC-8974A821D5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057A5-ECE1-43DE-91AC-8F9736875D9D}" type="datetimeFigureOut">
              <a:rPr lang="en-MY" smtClean="0"/>
              <a:t>4/9/2022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B94D18-09A4-0BC1-8C44-ED0A145BBA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F898AD-4E65-6092-7E84-D812D93AAF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73E1F-5682-4A73-8895-8FFE67F4EBD9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6336076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B0B5BD-7D42-B3ED-70A3-125630F58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6A95E92-C16D-57CE-E22E-3059B53998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BD74C4-0C3E-9C93-ED1E-EF83133BAA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057A5-ECE1-43DE-91AC-8F9736875D9D}" type="datetimeFigureOut">
              <a:rPr lang="en-MY" smtClean="0"/>
              <a:t>4/9/2022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59E3E1-9341-F206-18EB-864BE7EB2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8A3C49-206D-4066-F928-374548A82C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73E1F-5682-4A73-8895-8FFE67F4EBD9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3581044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46C7B30-8A9F-74A6-8F03-20038146FDF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A9721A-AFCD-5BE5-8C38-B7D02A9C22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13F788-F317-22A7-5271-02018569E7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057A5-ECE1-43DE-91AC-8F9736875D9D}" type="datetimeFigureOut">
              <a:rPr lang="en-MY" smtClean="0"/>
              <a:t>4/9/2022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F02E66-C135-C35C-00C9-73676EB4AA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F235DD-D490-B4EE-D94D-5D12B28869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73E1F-5682-4A73-8895-8FFE67F4EBD9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1287805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A8CA34-CEB5-8578-A6E0-6ED87AF710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D154D9-147C-F130-0BD7-96A2D0439E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51C392-06FF-3EDB-4443-1D52890173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057A5-ECE1-43DE-91AC-8F9736875D9D}" type="datetimeFigureOut">
              <a:rPr lang="en-MY" smtClean="0"/>
              <a:t>4/9/2022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4ABE81-F31D-21E7-E843-17D59749A8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B9003E-3813-B4CC-18B0-AFCDA32B8E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73E1F-5682-4A73-8895-8FFE67F4EBD9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8532222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39032-FE2C-1B8C-6162-5DB203DDF8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60E08B-4D89-1DA4-FE12-4877E04A4F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E934C3-4177-A33E-14F3-7C336667F0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057A5-ECE1-43DE-91AC-8F9736875D9D}" type="datetimeFigureOut">
              <a:rPr lang="en-MY" smtClean="0"/>
              <a:t>4/9/2022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6F7ABA-E6AA-F13D-8339-FEB0623177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927124-7040-0503-E7D5-C4A3ED739B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73E1F-5682-4A73-8895-8FFE67F4EBD9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4585876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44AEF1-E9BC-3AD6-86D6-902AA89FD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9C9F39-7C54-70D4-B522-C3B38A5D5D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9F743E-8B2B-0E97-D7DD-798E3DDB45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79E20B-9E54-316E-3392-C033E64F8C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057A5-ECE1-43DE-91AC-8F9736875D9D}" type="datetimeFigureOut">
              <a:rPr lang="en-MY" smtClean="0"/>
              <a:t>4/9/2022</a:t>
            </a:fld>
            <a:endParaRPr lang="en-MY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1EDD46-1A8A-5B3D-DC9B-F8A98E14EA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29075E-AFBB-18AD-2063-C37CBB6643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73E1F-5682-4A73-8895-8FFE67F4EBD9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8116241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3A2725-5B18-519A-2385-34CF6C1CF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86273C-68A9-5012-0EE8-47C0CF107F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F56332-22A4-F958-F456-9ECD146107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E34B6BE-7E7C-385B-6C45-AB60CF0964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F153B70-E84A-D978-52C3-9F21B769F5D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D6C42F0-F3F9-E5D3-C684-CCC39CC200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057A5-ECE1-43DE-91AC-8F9736875D9D}" type="datetimeFigureOut">
              <a:rPr lang="en-MY" smtClean="0"/>
              <a:t>4/9/2022</a:t>
            </a:fld>
            <a:endParaRPr lang="en-MY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8F21A20-276A-F33F-602D-42D9C60E91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9C53269-570F-717C-B646-4066D4C41C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73E1F-5682-4A73-8895-8FFE67F4EBD9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7034373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A7872-E67F-D8F3-2B6A-9D6A129D6A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21C238E-0558-E58A-B066-723FCBE882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057A5-ECE1-43DE-91AC-8F9736875D9D}" type="datetimeFigureOut">
              <a:rPr lang="en-MY" smtClean="0"/>
              <a:t>4/9/2022</a:t>
            </a:fld>
            <a:endParaRPr lang="en-MY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BEDAA0-7004-1ABB-A7FD-908DC2AA7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26AD66-4A48-58EE-92FF-83020DC66E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73E1F-5682-4A73-8895-8FFE67F4EBD9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2827215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E86AE44-3DF0-04D0-9411-0839CC5892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057A5-ECE1-43DE-91AC-8F9736875D9D}" type="datetimeFigureOut">
              <a:rPr lang="en-MY" smtClean="0"/>
              <a:t>4/9/2022</a:t>
            </a:fld>
            <a:endParaRPr lang="en-MY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4B79B0-CE1B-0537-0E68-93FF87351E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F8B2A8-606E-69E2-94F0-6C8DD22BF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73E1F-5682-4A73-8895-8FFE67F4EBD9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7645201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7E26E-8751-DE26-0777-6AFC66E47E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96A119-06B1-99AB-B53D-185C026FA5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9A6774-0300-FDD2-6D1C-FBD06941E3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406B9F-9C25-EF49-B029-3A79D40E64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057A5-ECE1-43DE-91AC-8F9736875D9D}" type="datetimeFigureOut">
              <a:rPr lang="en-MY" smtClean="0"/>
              <a:t>4/9/2022</a:t>
            </a:fld>
            <a:endParaRPr lang="en-MY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0A42B5-B47D-68DA-B2D9-5C59EAEFB2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1ED811-6D69-4871-E4F9-9B0EA2579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73E1F-5682-4A73-8895-8FFE67F4EBD9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795699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80C599-0FED-721F-A578-2D71A0E59E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04F4882-6122-8029-E715-908A0232368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MY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2CF170-E5D6-076F-698B-93B431C637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272897-B5C3-39C7-1E2D-A03EB81FA8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057A5-ECE1-43DE-91AC-8F9736875D9D}" type="datetimeFigureOut">
              <a:rPr lang="en-MY" smtClean="0"/>
              <a:t>4/9/2022</a:t>
            </a:fld>
            <a:endParaRPr lang="en-MY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D05E1C-D214-1E62-7664-8AF19F2337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FE6591-306C-6993-4D2D-F96143364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73E1F-5682-4A73-8895-8FFE67F4EBD9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9918446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AF758BC-A49A-4E62-428F-4B8C0E1BAF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48FF2B-CD40-1F64-47B5-447A4A6E9A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5B47E3-6B98-BF59-9B8C-944548CCA58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9057A5-ECE1-43DE-91AC-8F9736875D9D}" type="datetimeFigureOut">
              <a:rPr lang="en-MY" smtClean="0"/>
              <a:t>4/9/2022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D4C395-AC1E-0F5B-3826-D684C342A4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926BF4-C538-9D8B-8B20-4E8DD23912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173E1F-5682-4A73-8895-8FFE67F4EBD9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2574229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reqres.in/api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redirect?event=video_description&amp;redir_token=QUFFLUhqbWxreFl1WHN6cUlJNkZGbDlPVlZGeHU0ZThpUXxBQ3Jtc0trek9hdzlmMFliUE5LTUt4WTRQb3JBQ2xKVnVESGRBRVVOT0QtbFpDeDNVMUdZUnNmV0hvMDJvWHRBSmxObU9wTG9HRXM1YjdGRzJ1RWs1SWRFYjBEenFHRElYUVg5djhaWnVkQ3d2bzJTaDVFTW4xMA&amp;q=https%3A%2F%2Fnodejs.org%2Fen%2Fdownload%2F&amp;v=f2yMmOGZU7M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redirect?event=video_description&amp;redir_token=QUFFLUhqbWNQZUdBRTZ2NG5nWmYyTlE2STVsWFRGZHZEd3xBQ3Jtc0ttS2wwWEZab3VCWjRPMkxibDVROGpiTGdpWmRhenRnVHpUajNacEswUFpzM0oyYlFVME1tWDVSVUpnM3Jtc29KSUFucGZEdk1xM19CektlbEI3T3M4MC12XzEzRkZTc2hzQTR6NmlreFhIQUFkVUlFMA&amp;q=http%3A%2F%2Fwebservices.oorsprong.org%2Fwebsamples.countryinfo%2FCountryInfoService.wso%3FWSDL&amp;v=DR3EEhjn2OI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redirect?event=video_description&amp;redir_token=QUFFLUhqbFplSnd3c3NiNjNrUU1pYk13T0dIdXQxS21mZ3xBQ3Jtc0ttSG5sZFltQ08xS1JiYzgzVWZPdDZ4a3Z2ei1UdXVTRDUycThicmh1UXJpb2pERklZakdkOVhjRF9mODBnVmZIN1FKOFFQbU1vQVFhbndxbWlLcmRFVk4zVG1IZ1h5dFB3Wkt5S2wwOEwyWHEzYTBMaw&amp;q=http%3A%2F%2Fwebservices.oorsprong.org%2Fwebsamples.countryinfo%2FCountryInfoService.wso%3FWSDL&amp;v=DR3EEhjn2OI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reqres.in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reqres.in/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reqres.in/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46D57F-4B90-B26C-6549-1E592EE86B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97496" y="128450"/>
            <a:ext cx="9144000" cy="1471750"/>
          </a:xfrm>
        </p:spPr>
        <p:txBody>
          <a:bodyPr/>
          <a:lstStyle/>
          <a:p>
            <a:r>
              <a:rPr lang="en-US" dirty="0"/>
              <a:t>Postman API Platform</a:t>
            </a:r>
            <a:endParaRPr lang="en-MY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4B8449-18A0-BA5B-76AB-2EA667998CA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Presenter by Anis Amira</a:t>
            </a:r>
            <a:endParaRPr lang="en-MY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9945BB-9420-4531-921B-6E3E8ED7D112}"/>
              </a:ext>
            </a:extLst>
          </p:cNvPr>
          <p:cNvSpPr txBox="1"/>
          <p:nvPr/>
        </p:nvSpPr>
        <p:spPr>
          <a:xfrm>
            <a:off x="1715911" y="2291644"/>
            <a:ext cx="99680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The Postman testing tool is </a:t>
            </a:r>
            <a:r>
              <a:rPr lang="en-US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a complete API development platform with various built-in tools that support every stage of the API lifecycle</a:t>
            </a: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. Postman tool allows you to design, mock, debug, automated testing, document, monitor and publish the APIs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18344621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B86B1E0-0692-AA3C-A60F-FE631170E4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05" r="2304" b="8087"/>
          <a:stretch/>
        </p:blipFill>
        <p:spPr>
          <a:xfrm>
            <a:off x="1018345" y="1309510"/>
            <a:ext cx="7561212" cy="3420534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8A4BD68-AA0C-AA27-4A2A-5692876AC1BB}"/>
              </a:ext>
            </a:extLst>
          </p:cNvPr>
          <p:cNvSpPr txBox="1"/>
          <p:nvPr/>
        </p:nvSpPr>
        <p:spPr>
          <a:xfrm>
            <a:off x="1636889" y="681036"/>
            <a:ext cx="4730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Click send and you can see response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11472850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939215-04EF-14A0-BDA9-1B3B0A181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b="0" i="0" dirty="0">
                <a:effectLst/>
                <a:latin typeface="Roboto" panose="02000000000000000000" pitchFamily="2" charset="0"/>
              </a:rPr>
              <a:t>How to Create Collections</a:t>
            </a:r>
            <a:br>
              <a:rPr lang="en-MY" b="0" i="0" dirty="0">
                <a:effectLst/>
                <a:latin typeface="Roboto" panose="02000000000000000000" pitchFamily="2" charset="0"/>
              </a:rPr>
            </a:br>
            <a:endParaRPr lang="en-MY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7475C4-627C-9E4A-4ACE-1178A5DAA9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Click new</a:t>
            </a:r>
          </a:p>
          <a:p>
            <a:r>
              <a:rPr lang="en-US" dirty="0"/>
              <a:t>Click collection</a:t>
            </a:r>
          </a:p>
          <a:p>
            <a:endParaRPr lang="en-MY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31A311-7799-B394-C61B-1878F359A68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41" r="70833" b="31843"/>
          <a:stretch/>
        </p:blipFill>
        <p:spPr>
          <a:xfrm>
            <a:off x="733778" y="2932467"/>
            <a:ext cx="3555999" cy="2982911"/>
          </a:xfrm>
          <a:prstGeom prst="rect">
            <a:avLst/>
          </a:prstGeom>
        </p:spPr>
      </p:pic>
      <p:sp>
        <p:nvSpPr>
          <p:cNvPr id="6" name="Arrow: Left 5">
            <a:extLst>
              <a:ext uri="{FF2B5EF4-FFF2-40B4-BE49-F238E27FC236}">
                <a16:creationId xmlns:a16="http://schemas.microsoft.com/office/drawing/2014/main" id="{54D0DD1F-6DB5-5F14-55C3-5E3A38944162}"/>
              </a:ext>
            </a:extLst>
          </p:cNvPr>
          <p:cNvSpPr/>
          <p:nvPr/>
        </p:nvSpPr>
        <p:spPr>
          <a:xfrm>
            <a:off x="3533423" y="3070577"/>
            <a:ext cx="169333" cy="169334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CD486F5-7232-497D-A398-7912ECA04DE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30" t="30443" r="21019" b="22456"/>
          <a:stretch/>
        </p:blipFill>
        <p:spPr>
          <a:xfrm>
            <a:off x="4955822" y="2386982"/>
            <a:ext cx="7236178" cy="3228623"/>
          </a:xfrm>
          <a:prstGeom prst="rect">
            <a:avLst/>
          </a:prstGeom>
        </p:spPr>
      </p:pic>
      <p:sp>
        <p:nvSpPr>
          <p:cNvPr id="10" name="Arrow: Left 9">
            <a:extLst>
              <a:ext uri="{FF2B5EF4-FFF2-40B4-BE49-F238E27FC236}">
                <a16:creationId xmlns:a16="http://schemas.microsoft.com/office/drawing/2014/main" id="{33907D7F-1724-306A-668D-B5DB965EBB89}"/>
              </a:ext>
            </a:extLst>
          </p:cNvPr>
          <p:cNvSpPr/>
          <p:nvPr/>
        </p:nvSpPr>
        <p:spPr>
          <a:xfrm>
            <a:off x="6338711" y="3344333"/>
            <a:ext cx="169333" cy="169334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6888981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317913-87D7-A518-7A17-1C17D38C54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Give name collection</a:t>
            </a:r>
          </a:p>
          <a:p>
            <a:endParaRPr lang="en-MY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0CFF00-663C-1F28-BDEB-5D6D09391E8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24679" r="32129" b="20973"/>
          <a:stretch/>
        </p:blipFill>
        <p:spPr>
          <a:xfrm>
            <a:off x="745068" y="2451629"/>
            <a:ext cx="8274755" cy="3725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9962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F8E3B2-9259-FE6C-1AEB-829ED48ED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30303"/>
                </a:solidFill>
                <a:effectLst/>
                <a:latin typeface="Roboto" panose="02000000000000000000" pitchFamily="2" charset="0"/>
              </a:rPr>
              <a:t> How to run a collection and How to </a:t>
            </a:r>
            <a:r>
              <a:rPr lang="en-US" b="0" i="0" dirty="0" err="1">
                <a:solidFill>
                  <a:srgbClr val="030303"/>
                </a:solidFill>
                <a:effectLst/>
                <a:latin typeface="Roboto" panose="02000000000000000000" pitchFamily="2" charset="0"/>
              </a:rPr>
              <a:t>analyse</a:t>
            </a:r>
            <a:r>
              <a:rPr lang="en-US" b="0" i="0" dirty="0">
                <a:solidFill>
                  <a:srgbClr val="030303"/>
                </a:solidFill>
                <a:effectLst/>
                <a:latin typeface="Roboto" panose="02000000000000000000" pitchFamily="2" charset="0"/>
              </a:rPr>
              <a:t> the result</a:t>
            </a:r>
            <a:endParaRPr lang="en-MY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7D34F4-3240-71E7-A3FE-163C4EF23F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Click collection and click 3 dots and click run collection</a:t>
            </a:r>
          </a:p>
          <a:p>
            <a:endParaRPr lang="en-MY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72AE2A-CF27-6493-449C-D4DFF35712D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75" t="29949" r="24352" b="30855"/>
          <a:stretch/>
        </p:blipFill>
        <p:spPr>
          <a:xfrm>
            <a:off x="962378" y="2494845"/>
            <a:ext cx="8384822" cy="2686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3802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B604B3-9E91-FA92-AD41-F4D6476FEB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01511"/>
            <a:ext cx="10515600" cy="5375452"/>
          </a:xfrm>
        </p:spPr>
        <p:txBody>
          <a:bodyPr/>
          <a:lstStyle/>
          <a:p>
            <a:r>
              <a:rPr lang="en-US" dirty="0"/>
              <a:t>Click collection name</a:t>
            </a:r>
          </a:p>
          <a:p>
            <a:endParaRPr lang="en-MY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184A9E1-1EA8-AA39-BBA0-EFF91EDC54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63" t="23719" r="11109" b="9912"/>
          <a:stretch/>
        </p:blipFill>
        <p:spPr>
          <a:xfrm>
            <a:off x="1120423" y="1507065"/>
            <a:ext cx="9256887" cy="4549424"/>
          </a:xfrm>
          <a:prstGeom prst="rect">
            <a:avLst/>
          </a:prstGeom>
        </p:spPr>
      </p:pic>
      <p:sp>
        <p:nvSpPr>
          <p:cNvPr id="8" name="Arrow: Left 7">
            <a:extLst>
              <a:ext uri="{FF2B5EF4-FFF2-40B4-BE49-F238E27FC236}">
                <a16:creationId xmlns:a16="http://schemas.microsoft.com/office/drawing/2014/main" id="{D410315D-2C4B-3351-B1AF-8FBC5EE34F48}"/>
              </a:ext>
            </a:extLst>
          </p:cNvPr>
          <p:cNvSpPr/>
          <p:nvPr/>
        </p:nvSpPr>
        <p:spPr>
          <a:xfrm>
            <a:off x="8297334" y="5565423"/>
            <a:ext cx="327377" cy="169333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132500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F720B3-C37C-E5B6-1CA6-F71CC69B6C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5067" y="733778"/>
            <a:ext cx="10608733" cy="5443185"/>
          </a:xfrm>
        </p:spPr>
        <p:txBody>
          <a:bodyPr/>
          <a:lstStyle/>
          <a:p>
            <a:r>
              <a:rPr lang="en-US" dirty="0"/>
              <a:t>You can see the result pass and failed</a:t>
            </a:r>
          </a:p>
          <a:p>
            <a:endParaRPr lang="en-MY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B37EE8-E5E9-E8F0-4695-F7F36DF4241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609" r="3055" b="9911"/>
          <a:stretch/>
        </p:blipFill>
        <p:spPr>
          <a:xfrm>
            <a:off x="139699" y="1253331"/>
            <a:ext cx="1181946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6357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20DB5-1026-D64C-1425-6DB90050A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b="0" i="0" dirty="0">
                <a:solidFill>
                  <a:srgbClr val="030303"/>
                </a:solidFill>
                <a:effectLst/>
                <a:latin typeface="Roboto" panose="02000000000000000000" pitchFamily="2" charset="0"/>
              </a:rPr>
              <a:t>How to create variables</a:t>
            </a:r>
            <a:endParaRPr lang="en-MY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094387-592F-FC79-5842-5E8ECEF1B2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30303"/>
                </a:solidFill>
                <a:effectLst/>
                <a:latin typeface="Roboto" panose="02000000000000000000" pitchFamily="2" charset="0"/>
              </a:rPr>
              <a:t>WHAT variables </a:t>
            </a:r>
          </a:p>
          <a:p>
            <a:pPr marL="0" indent="0">
              <a:buNone/>
            </a:pPr>
            <a:r>
              <a:rPr lang="en-US" dirty="0">
                <a:solidFill>
                  <a:srgbClr val="030303"/>
                </a:solidFill>
                <a:latin typeface="Roboto" panose="02000000000000000000" pitchFamily="2" charset="0"/>
              </a:rPr>
              <a:t>   </a:t>
            </a:r>
            <a:r>
              <a:rPr lang="en-US" b="0" i="0" dirty="0">
                <a:solidFill>
                  <a:srgbClr val="030303"/>
                </a:solidFill>
                <a:effectLst/>
                <a:latin typeface="Roboto" panose="02000000000000000000" pitchFamily="2" charset="0"/>
              </a:rPr>
              <a:t>- elements(data store) that can take different values </a:t>
            </a:r>
          </a:p>
          <a:p>
            <a:r>
              <a:rPr lang="en-US" b="0" i="0" dirty="0">
                <a:solidFill>
                  <a:srgbClr val="030303"/>
                </a:solidFill>
                <a:effectLst/>
                <a:latin typeface="Roboto" panose="02000000000000000000" pitchFamily="2" charset="0"/>
              </a:rPr>
              <a:t>WHY</a:t>
            </a:r>
          </a:p>
          <a:p>
            <a:pPr marL="0" indent="0">
              <a:buNone/>
            </a:pPr>
            <a:r>
              <a:rPr lang="en-US" dirty="0">
                <a:solidFill>
                  <a:srgbClr val="030303"/>
                </a:solidFill>
                <a:latin typeface="Roboto" panose="02000000000000000000" pitchFamily="2" charset="0"/>
              </a:rPr>
              <a:t>  -</a:t>
            </a:r>
            <a:r>
              <a:rPr lang="en-US" b="0" i="0" dirty="0">
                <a:solidFill>
                  <a:srgbClr val="030303"/>
                </a:solidFill>
                <a:effectLst/>
                <a:latin typeface="Roboto" panose="02000000000000000000" pitchFamily="2" charset="0"/>
              </a:rPr>
              <a:t> to reuse values at multiple places avoid repetition</a:t>
            </a:r>
          </a:p>
          <a:p>
            <a:pPr marL="0" indent="0">
              <a:buNone/>
            </a:pPr>
            <a:r>
              <a:rPr lang="en-US" dirty="0">
                <a:solidFill>
                  <a:srgbClr val="030303"/>
                </a:solidFill>
                <a:latin typeface="Roboto" panose="02000000000000000000" pitchFamily="2" charset="0"/>
              </a:rPr>
              <a:t>  -</a:t>
            </a:r>
            <a:r>
              <a:rPr lang="en-US" b="0" i="0" dirty="0">
                <a:solidFill>
                  <a:srgbClr val="030303"/>
                </a:solidFill>
                <a:effectLst/>
                <a:latin typeface="Roboto" panose="02000000000000000000" pitchFamily="2" charset="0"/>
              </a:rPr>
              <a:t> to avoid re-work when value changes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13297447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F1CFF-2304-4C70-CB4F-50ED4246E9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C56C14-2AFA-799D-E028-D03EB2195F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Click 3 dots(…) at collection name and click edit</a:t>
            </a:r>
          </a:p>
          <a:p>
            <a:r>
              <a:rPr lang="en-US" dirty="0"/>
              <a:t>Click variable</a:t>
            </a:r>
          </a:p>
          <a:p>
            <a:r>
              <a:rPr lang="en-US" dirty="0"/>
              <a:t>Enter </a:t>
            </a:r>
            <a:r>
              <a:rPr lang="en-US" dirty="0" err="1"/>
              <a:t>url</a:t>
            </a:r>
            <a:r>
              <a:rPr lang="en-US" dirty="0"/>
              <a:t> in variable column</a:t>
            </a:r>
          </a:p>
          <a:p>
            <a:r>
              <a:rPr lang="en-US" dirty="0"/>
              <a:t>Enter </a:t>
            </a:r>
            <a:r>
              <a:rPr lang="en-MY" b="0" i="0" dirty="0">
                <a:solidFill>
                  <a:srgbClr val="212121"/>
                </a:solidFill>
                <a:effectLst/>
                <a:latin typeface="Inter"/>
                <a:hlinkClick r:id="rId2"/>
              </a:rPr>
              <a:t>https://reqres.in/api</a:t>
            </a:r>
            <a:r>
              <a:rPr lang="en-MY" b="0" i="0" dirty="0">
                <a:solidFill>
                  <a:srgbClr val="212121"/>
                </a:solidFill>
                <a:effectLst/>
                <a:latin typeface="Inter"/>
              </a:rPr>
              <a:t> </a:t>
            </a:r>
            <a:r>
              <a:rPr lang="en-US" b="0" i="0" dirty="0">
                <a:solidFill>
                  <a:srgbClr val="212121"/>
                </a:solidFill>
                <a:effectLst/>
                <a:latin typeface="Inter"/>
              </a:rPr>
              <a:t>in column initial </a:t>
            </a:r>
            <a:r>
              <a:rPr lang="en-US" dirty="0">
                <a:solidFill>
                  <a:srgbClr val="212121"/>
                </a:solidFill>
                <a:latin typeface="Inter"/>
              </a:rPr>
              <a:t>value and current value</a:t>
            </a:r>
          </a:p>
          <a:p>
            <a:r>
              <a:rPr lang="en-US" dirty="0">
                <a:solidFill>
                  <a:srgbClr val="212121"/>
                </a:solidFill>
                <a:latin typeface="Inter"/>
              </a:rPr>
              <a:t>Replace </a:t>
            </a:r>
            <a:r>
              <a:rPr lang="en-MY" b="0" i="0" dirty="0">
                <a:solidFill>
                  <a:srgbClr val="212121"/>
                </a:solidFill>
                <a:effectLst/>
                <a:latin typeface="Inter"/>
                <a:hlinkClick r:id="rId2"/>
              </a:rPr>
              <a:t>https://reqres.in/api</a:t>
            </a:r>
            <a:r>
              <a:rPr lang="en-MY" b="0" i="0" dirty="0">
                <a:solidFill>
                  <a:srgbClr val="212121"/>
                </a:solidFill>
                <a:effectLst/>
                <a:latin typeface="Inter"/>
              </a:rPr>
              <a:t>  with {{</a:t>
            </a:r>
            <a:r>
              <a:rPr lang="en-MY" b="0" i="0" dirty="0" err="1">
                <a:solidFill>
                  <a:srgbClr val="212121"/>
                </a:solidFill>
                <a:effectLst/>
                <a:latin typeface="Inter"/>
              </a:rPr>
              <a:t>url</a:t>
            </a:r>
            <a:r>
              <a:rPr lang="en-MY" b="0" i="0" dirty="0">
                <a:solidFill>
                  <a:srgbClr val="212121"/>
                </a:solidFill>
                <a:effectLst/>
                <a:latin typeface="Inter"/>
              </a:rPr>
              <a:t>}} </a:t>
            </a:r>
          </a:p>
          <a:p>
            <a:endParaRPr lang="en-US" dirty="0">
              <a:solidFill>
                <a:srgbClr val="212121"/>
              </a:solidFill>
              <a:latin typeface="Inter"/>
            </a:endParaRPr>
          </a:p>
          <a:p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15540247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6991B78-DD8F-CCB5-E67A-9E4FB2BA7E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012" r="5512" b="38181"/>
          <a:stretch/>
        </p:blipFill>
        <p:spPr>
          <a:xfrm>
            <a:off x="1797278" y="1566333"/>
            <a:ext cx="7312856" cy="1862667"/>
          </a:xfr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1B5CF395-F6D8-21ED-9F6F-EB4D5D711872}"/>
              </a:ext>
            </a:extLst>
          </p:cNvPr>
          <p:cNvSpPr/>
          <p:nvPr/>
        </p:nvSpPr>
        <p:spPr>
          <a:xfrm>
            <a:off x="4459111" y="2404534"/>
            <a:ext cx="225778" cy="14675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0829368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F625D4-74D8-DD2C-F5A2-BDEBE71AC7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Click icon environment</a:t>
            </a:r>
          </a:p>
          <a:p>
            <a:r>
              <a:rPr lang="en-US" dirty="0"/>
              <a:t>Click global  and enter variable ,initial value and current value</a:t>
            </a:r>
          </a:p>
          <a:p>
            <a:endParaRPr lang="en-MY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929145-792D-0566-947E-A1E52427AC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81" t="22044" b="36125"/>
          <a:stretch/>
        </p:blipFill>
        <p:spPr>
          <a:xfrm>
            <a:off x="1766711" y="2991557"/>
            <a:ext cx="8658578" cy="2867378"/>
          </a:xfrm>
          <a:prstGeom prst="rect">
            <a:avLst/>
          </a:prstGeom>
        </p:spPr>
      </p:pic>
      <p:sp>
        <p:nvSpPr>
          <p:cNvPr id="6" name="Arrow: Left 5">
            <a:extLst>
              <a:ext uri="{FF2B5EF4-FFF2-40B4-BE49-F238E27FC236}">
                <a16:creationId xmlns:a16="http://schemas.microsoft.com/office/drawing/2014/main" id="{E4B2507E-BAFA-9993-F36C-7136B602B0F5}"/>
              </a:ext>
            </a:extLst>
          </p:cNvPr>
          <p:cNvSpPr/>
          <p:nvPr/>
        </p:nvSpPr>
        <p:spPr>
          <a:xfrm>
            <a:off x="10408356" y="3318933"/>
            <a:ext cx="270933" cy="110067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976564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6C7E6B-1486-B4EA-7DE1-73302C3899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5368"/>
            <a:ext cx="10515600" cy="1325563"/>
          </a:xfrm>
        </p:spPr>
        <p:txBody>
          <a:bodyPr/>
          <a:lstStyle/>
          <a:p>
            <a:r>
              <a:rPr lang="en-US" b="0" i="0" dirty="0">
                <a:solidFill>
                  <a:srgbClr val="030303"/>
                </a:solidFill>
                <a:effectLst/>
                <a:latin typeface="Roboto" panose="02000000000000000000" pitchFamily="2" charset="0"/>
              </a:rPr>
              <a:t>How to add API Request Run and check Response</a:t>
            </a:r>
            <a:endParaRPr lang="en-MY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72701E8-703F-7C6C-398C-FEAA92BA12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46" r="1200" b="4905"/>
          <a:stretch/>
        </p:blipFill>
        <p:spPr>
          <a:xfrm>
            <a:off x="1855195" y="2703001"/>
            <a:ext cx="6838231" cy="3247224"/>
          </a:xfr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94B4B560-3AFC-5802-A357-9E9AA137C0C3}"/>
              </a:ext>
            </a:extLst>
          </p:cNvPr>
          <p:cNvSpPr/>
          <p:nvPr/>
        </p:nvSpPr>
        <p:spPr>
          <a:xfrm rot="10604901">
            <a:off x="3993768" y="3358658"/>
            <a:ext cx="145773" cy="66261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F1D8809-7412-50C9-E711-F688B00FCFB8}"/>
              </a:ext>
            </a:extLst>
          </p:cNvPr>
          <p:cNvSpPr txBox="1"/>
          <p:nvPr/>
        </p:nvSpPr>
        <p:spPr>
          <a:xfrm>
            <a:off x="1855195" y="2007881"/>
            <a:ext cx="3013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 Click icon +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28176972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63B3688-F62F-7AD2-89B2-9056B4A52D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00" t="20049" r="-1635" b="7309"/>
          <a:stretch/>
        </p:blipFill>
        <p:spPr>
          <a:xfrm>
            <a:off x="2048933" y="880533"/>
            <a:ext cx="8094133" cy="4435143"/>
          </a:xfrm>
        </p:spPr>
      </p:pic>
    </p:spTree>
    <p:extLst>
      <p:ext uri="{BB962C8B-B14F-4D97-AF65-F5344CB8AC3E}">
        <p14:creationId xmlns:p14="http://schemas.microsoft.com/office/powerpoint/2010/main" val="18612758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C8061E-FB3C-F2D7-F170-A70E2EB05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b="0" i="0" dirty="0">
                <a:effectLst/>
                <a:latin typeface="Roboto" panose="02000000000000000000" pitchFamily="2" charset="0"/>
              </a:rPr>
            </a:br>
            <a:br>
              <a:rPr lang="en-US" b="0" i="0" dirty="0">
                <a:effectLst/>
                <a:latin typeface="Roboto" panose="02000000000000000000" pitchFamily="2" charset="0"/>
              </a:rPr>
            </a:br>
            <a:r>
              <a:rPr lang="en-US" b="0" i="0" dirty="0">
                <a:effectLst/>
                <a:latin typeface="Roboto" panose="02000000000000000000" pitchFamily="2" charset="0"/>
              </a:rPr>
              <a:t>How to run from Command Line (Newman)</a:t>
            </a:r>
            <a:br>
              <a:rPr lang="en-US" b="0" i="0" dirty="0">
                <a:effectLst/>
                <a:latin typeface="Roboto" panose="02000000000000000000" pitchFamily="2" charset="0"/>
              </a:rPr>
            </a:br>
            <a:br>
              <a:rPr lang="en-US" b="0" i="0" dirty="0">
                <a:effectLst/>
                <a:latin typeface="Roboto" panose="02000000000000000000" pitchFamily="2" charset="0"/>
              </a:rPr>
            </a:br>
            <a:br>
              <a:rPr lang="en-US" b="0" i="0" dirty="0">
                <a:effectLst/>
                <a:latin typeface="Roboto" panose="02000000000000000000" pitchFamily="2" charset="0"/>
              </a:rPr>
            </a:br>
            <a:endParaRPr lang="en-MY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17292C-9C3B-DC01-89CC-F0DC1F8863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2178" y="1377244"/>
            <a:ext cx="10721622" cy="4799719"/>
          </a:xfrm>
        </p:spPr>
        <p:txBody>
          <a:bodyPr>
            <a:normAutofit fontScale="92500" lnSpcReduction="10000"/>
          </a:bodyPr>
          <a:lstStyle/>
          <a:p>
            <a:r>
              <a:rPr lang="en-MY" b="0" i="0" dirty="0">
                <a:solidFill>
                  <a:srgbClr val="030303"/>
                </a:solidFill>
                <a:effectLst/>
                <a:latin typeface="Roboto" panose="02000000000000000000" pitchFamily="2" charset="0"/>
              </a:rPr>
              <a:t>1. Install node.js </a:t>
            </a:r>
          </a:p>
          <a:p>
            <a:r>
              <a:rPr lang="en-MY" b="0" i="0" dirty="0">
                <a:solidFill>
                  <a:srgbClr val="030303"/>
                </a:solidFill>
                <a:effectLst/>
                <a:latin typeface="Roboto" panose="02000000000000000000" pitchFamily="2" charset="0"/>
              </a:rPr>
              <a:t>2. Install </a:t>
            </a:r>
            <a:r>
              <a:rPr lang="en-MY" b="0" i="0" dirty="0" err="1">
                <a:solidFill>
                  <a:srgbClr val="030303"/>
                </a:solidFill>
                <a:effectLst/>
                <a:latin typeface="Roboto" panose="02000000000000000000" pitchFamily="2" charset="0"/>
              </a:rPr>
              <a:t>newman</a:t>
            </a:r>
            <a:r>
              <a:rPr lang="en-MY" b="0" i="0" dirty="0">
                <a:solidFill>
                  <a:srgbClr val="030303"/>
                </a:solidFill>
                <a:effectLst/>
                <a:latin typeface="Roboto" panose="02000000000000000000" pitchFamily="2" charset="0"/>
              </a:rPr>
              <a:t> </a:t>
            </a:r>
          </a:p>
          <a:p>
            <a:r>
              <a:rPr lang="en-MY" b="0" i="0" dirty="0">
                <a:solidFill>
                  <a:srgbClr val="030303"/>
                </a:solidFill>
                <a:effectLst/>
                <a:latin typeface="Roboto" panose="02000000000000000000" pitchFamily="2" charset="0"/>
              </a:rPr>
              <a:t>3. export collection and run from </a:t>
            </a:r>
            <a:r>
              <a:rPr lang="en-MY" b="0" i="0" dirty="0" err="1">
                <a:solidFill>
                  <a:srgbClr val="030303"/>
                </a:solidFill>
                <a:effectLst/>
                <a:latin typeface="Roboto" panose="02000000000000000000" pitchFamily="2" charset="0"/>
              </a:rPr>
              <a:t>commandline</a:t>
            </a:r>
            <a:r>
              <a:rPr lang="en-MY" b="0" i="0" dirty="0">
                <a:solidFill>
                  <a:srgbClr val="030303"/>
                </a:solidFill>
                <a:effectLst/>
                <a:latin typeface="Roboto" panose="02000000000000000000" pitchFamily="2" charset="0"/>
              </a:rPr>
              <a:t> Newman is a command line collection runner for Postman </a:t>
            </a:r>
          </a:p>
          <a:p>
            <a:r>
              <a:rPr lang="en-MY" b="0" i="0" dirty="0">
                <a:solidFill>
                  <a:srgbClr val="030303"/>
                </a:solidFill>
                <a:effectLst/>
                <a:latin typeface="Roboto" panose="02000000000000000000" pitchFamily="2" charset="0"/>
              </a:rPr>
              <a:t>Step 1 : check if node.js is already installed </a:t>
            </a:r>
            <a:r>
              <a:rPr lang="en-MY" b="0" i="0" dirty="0" err="1">
                <a:solidFill>
                  <a:srgbClr val="030303"/>
                </a:solidFill>
                <a:effectLst/>
                <a:latin typeface="Roboto" panose="02000000000000000000" pitchFamily="2" charset="0"/>
              </a:rPr>
              <a:t>cmd</a:t>
            </a:r>
            <a:r>
              <a:rPr lang="en-MY" b="0" i="0" dirty="0">
                <a:solidFill>
                  <a:srgbClr val="030303"/>
                </a:solidFill>
                <a:effectLst/>
                <a:latin typeface="Roboto" panose="02000000000000000000" pitchFamily="2" charset="0"/>
              </a:rPr>
              <a:t> node -v </a:t>
            </a:r>
            <a:r>
              <a:rPr lang="en-MY" b="0" i="0" dirty="0" err="1">
                <a:solidFill>
                  <a:srgbClr val="030303"/>
                </a:solidFill>
                <a:effectLst/>
                <a:latin typeface="Roboto" panose="02000000000000000000" pitchFamily="2" charset="0"/>
              </a:rPr>
              <a:t>npm</a:t>
            </a:r>
            <a:r>
              <a:rPr lang="en-MY" b="0" i="0" dirty="0">
                <a:solidFill>
                  <a:srgbClr val="030303"/>
                </a:solidFill>
                <a:effectLst/>
                <a:latin typeface="Roboto" panose="02000000000000000000" pitchFamily="2" charset="0"/>
              </a:rPr>
              <a:t> -v Step 2 : Install node.js </a:t>
            </a:r>
            <a:r>
              <a:rPr lang="en-MY" b="0" i="0" dirty="0">
                <a:effectLst/>
                <a:latin typeface="Roboto" panose="02000000000000000000" pitchFamily="2" charset="0"/>
                <a:hlinkClick r:id="rId2"/>
              </a:rPr>
              <a:t>https://nodejs.org/en/download/</a:t>
            </a:r>
            <a:r>
              <a:rPr lang="en-MY" b="0" i="0" dirty="0">
                <a:solidFill>
                  <a:srgbClr val="030303"/>
                </a:solidFill>
                <a:effectLst/>
                <a:latin typeface="Roboto" panose="02000000000000000000" pitchFamily="2" charset="0"/>
              </a:rPr>
              <a:t> Check if node and </a:t>
            </a:r>
            <a:r>
              <a:rPr lang="en-MY" b="0" i="0" dirty="0" err="1">
                <a:solidFill>
                  <a:srgbClr val="030303"/>
                </a:solidFill>
                <a:effectLst/>
                <a:latin typeface="Roboto" panose="02000000000000000000" pitchFamily="2" charset="0"/>
              </a:rPr>
              <a:t>npm</a:t>
            </a:r>
            <a:r>
              <a:rPr lang="en-MY" b="0" i="0" dirty="0">
                <a:solidFill>
                  <a:srgbClr val="030303"/>
                </a:solidFill>
                <a:effectLst/>
                <a:latin typeface="Roboto" panose="02000000000000000000" pitchFamily="2" charset="0"/>
              </a:rPr>
              <a:t> are installed</a:t>
            </a:r>
          </a:p>
          <a:p>
            <a:r>
              <a:rPr lang="en-MY" b="0" i="0" dirty="0">
                <a:solidFill>
                  <a:srgbClr val="030303"/>
                </a:solidFill>
                <a:effectLst/>
                <a:latin typeface="Roboto" panose="02000000000000000000" pitchFamily="2" charset="0"/>
              </a:rPr>
              <a:t> Step 3 : Install Newman </a:t>
            </a:r>
            <a:r>
              <a:rPr lang="en-MY" b="0" i="0" dirty="0" err="1">
                <a:solidFill>
                  <a:srgbClr val="030303"/>
                </a:solidFill>
                <a:effectLst/>
                <a:latin typeface="Roboto" panose="02000000000000000000" pitchFamily="2" charset="0"/>
              </a:rPr>
              <a:t>npm</a:t>
            </a:r>
            <a:r>
              <a:rPr lang="en-MY" b="0" i="0" dirty="0">
                <a:solidFill>
                  <a:srgbClr val="030303"/>
                </a:solidFill>
                <a:effectLst/>
                <a:latin typeface="Roboto" panose="02000000000000000000" pitchFamily="2" charset="0"/>
              </a:rPr>
              <a:t> install -g </a:t>
            </a:r>
            <a:r>
              <a:rPr lang="en-MY" b="0" i="0" dirty="0" err="1">
                <a:solidFill>
                  <a:srgbClr val="030303"/>
                </a:solidFill>
                <a:effectLst/>
                <a:latin typeface="Roboto" panose="02000000000000000000" pitchFamily="2" charset="0"/>
              </a:rPr>
              <a:t>newman</a:t>
            </a:r>
            <a:r>
              <a:rPr lang="en-MY" b="0" i="0" dirty="0">
                <a:solidFill>
                  <a:srgbClr val="030303"/>
                </a:solidFill>
                <a:effectLst/>
                <a:latin typeface="Roboto" panose="02000000000000000000" pitchFamily="2" charset="0"/>
              </a:rPr>
              <a:t> </a:t>
            </a:r>
          </a:p>
          <a:p>
            <a:r>
              <a:rPr lang="en-MY" b="0" i="0" dirty="0">
                <a:solidFill>
                  <a:srgbClr val="030303"/>
                </a:solidFill>
                <a:effectLst/>
                <a:latin typeface="Roboto" panose="02000000000000000000" pitchFamily="2" charset="0"/>
              </a:rPr>
              <a:t>Step 4 : Export collection as </a:t>
            </a:r>
            <a:r>
              <a:rPr lang="en-MY" b="0" i="0" dirty="0" err="1">
                <a:solidFill>
                  <a:srgbClr val="030303"/>
                </a:solidFill>
                <a:effectLst/>
                <a:latin typeface="Roboto" panose="02000000000000000000" pitchFamily="2" charset="0"/>
              </a:rPr>
              <a:t>json</a:t>
            </a:r>
            <a:r>
              <a:rPr lang="en-MY" b="0" i="0" dirty="0">
                <a:solidFill>
                  <a:srgbClr val="030303"/>
                </a:solidFill>
                <a:effectLst/>
                <a:latin typeface="Roboto" panose="02000000000000000000" pitchFamily="2" charset="0"/>
              </a:rPr>
              <a:t> file </a:t>
            </a:r>
          </a:p>
          <a:p>
            <a:r>
              <a:rPr lang="en-MY" b="0" i="0" dirty="0">
                <a:solidFill>
                  <a:srgbClr val="030303"/>
                </a:solidFill>
                <a:effectLst/>
                <a:latin typeface="Roboto" panose="02000000000000000000" pitchFamily="2" charset="0"/>
              </a:rPr>
              <a:t>Step 5 : On </a:t>
            </a:r>
            <a:r>
              <a:rPr lang="en-MY" b="0" i="0" dirty="0" err="1">
                <a:solidFill>
                  <a:srgbClr val="030303"/>
                </a:solidFill>
                <a:effectLst/>
                <a:latin typeface="Roboto" panose="02000000000000000000" pitchFamily="2" charset="0"/>
              </a:rPr>
              <a:t>cmd</a:t>
            </a:r>
            <a:r>
              <a:rPr lang="en-MY" b="0" i="0" dirty="0">
                <a:solidFill>
                  <a:srgbClr val="030303"/>
                </a:solidFill>
                <a:effectLst/>
                <a:latin typeface="Roboto" panose="02000000000000000000" pitchFamily="2" charset="0"/>
              </a:rPr>
              <a:t> go to location of collection </a:t>
            </a:r>
            <a:r>
              <a:rPr lang="en-MY" b="0" i="0" dirty="0" err="1">
                <a:solidFill>
                  <a:srgbClr val="030303"/>
                </a:solidFill>
                <a:effectLst/>
                <a:latin typeface="Roboto" panose="02000000000000000000" pitchFamily="2" charset="0"/>
              </a:rPr>
              <a:t>json</a:t>
            </a:r>
            <a:r>
              <a:rPr lang="en-MY" b="0" i="0" dirty="0">
                <a:solidFill>
                  <a:srgbClr val="030303"/>
                </a:solidFill>
                <a:effectLst/>
                <a:latin typeface="Roboto" panose="02000000000000000000" pitchFamily="2" charset="0"/>
              </a:rPr>
              <a:t> file </a:t>
            </a:r>
          </a:p>
          <a:p>
            <a:r>
              <a:rPr lang="en-MY" b="0" i="0" dirty="0">
                <a:solidFill>
                  <a:srgbClr val="030303"/>
                </a:solidFill>
                <a:effectLst/>
                <a:latin typeface="Roboto" panose="02000000000000000000" pitchFamily="2" charset="0"/>
              </a:rPr>
              <a:t>Step 6 : Run command </a:t>
            </a:r>
            <a:r>
              <a:rPr lang="en-MY" b="0" i="0" dirty="0" err="1">
                <a:solidFill>
                  <a:srgbClr val="030303"/>
                </a:solidFill>
                <a:effectLst/>
                <a:latin typeface="Roboto" panose="02000000000000000000" pitchFamily="2" charset="0"/>
              </a:rPr>
              <a:t>newman</a:t>
            </a:r>
            <a:r>
              <a:rPr lang="en-MY" b="0" i="0" dirty="0">
                <a:solidFill>
                  <a:srgbClr val="030303"/>
                </a:solidFill>
                <a:effectLst/>
                <a:latin typeface="Roboto" panose="02000000000000000000" pitchFamily="2" charset="0"/>
              </a:rPr>
              <a:t> run </a:t>
            </a:r>
            <a:r>
              <a:rPr lang="en-MY" b="0" i="0" dirty="0" err="1">
                <a:solidFill>
                  <a:srgbClr val="030303"/>
                </a:solidFill>
                <a:effectLst/>
                <a:latin typeface="Roboto" panose="02000000000000000000" pitchFamily="2" charset="0"/>
              </a:rPr>
              <a:t>collectionfilename.json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39274828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2DC4F6-119B-2B5B-078C-819D71B437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5067" y="587022"/>
            <a:ext cx="10608733" cy="5589941"/>
          </a:xfrm>
        </p:spPr>
        <p:txBody>
          <a:bodyPr/>
          <a:lstStyle/>
          <a:p>
            <a:r>
              <a:rPr lang="en-US" dirty="0"/>
              <a:t>Example run in command line</a:t>
            </a:r>
          </a:p>
          <a:p>
            <a:endParaRPr lang="en-MY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1C018A-4894-9014-66C6-C35873EDDA4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63" r="26296" b="28878"/>
          <a:stretch/>
        </p:blipFill>
        <p:spPr>
          <a:xfrm>
            <a:off x="745067" y="1559807"/>
            <a:ext cx="8985956" cy="4617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9733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BC482C-507E-D7EC-60DB-494EC17A12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i="0" dirty="0">
                <a:effectLst/>
                <a:latin typeface="Roboto" panose="02000000000000000000" pitchFamily="2" charset="0"/>
              </a:rPr>
              <a:t> How to run from JENKINS</a:t>
            </a:r>
            <a:br>
              <a:rPr lang="en-US" b="0" i="0" dirty="0">
                <a:effectLst/>
                <a:latin typeface="Roboto" panose="02000000000000000000" pitchFamily="2" charset="0"/>
              </a:rPr>
            </a:br>
            <a:endParaRPr lang="en-MY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5453FD-77B2-8866-D5C7-81B81DAB60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182" y="1388962"/>
            <a:ext cx="10705618" cy="4788001"/>
          </a:xfrm>
        </p:spPr>
        <p:txBody>
          <a:bodyPr/>
          <a:lstStyle/>
          <a:p>
            <a:r>
              <a:rPr lang="en-US" dirty="0"/>
              <a:t>Click new item and enter item name</a:t>
            </a:r>
          </a:p>
          <a:p>
            <a:r>
              <a:rPr lang="en-US" dirty="0"/>
              <a:t>Copy </a:t>
            </a:r>
            <a:r>
              <a:rPr lang="en-US" dirty="0" err="1"/>
              <a:t>adress</a:t>
            </a:r>
            <a:r>
              <a:rPr lang="en-US" dirty="0"/>
              <a:t> postman</a:t>
            </a:r>
          </a:p>
          <a:p>
            <a:endParaRPr lang="en-MY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9F82E1-25CE-CFF1-976A-68CAF903815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41" t="17268" r="20463" b="33766"/>
          <a:stretch/>
        </p:blipFill>
        <p:spPr>
          <a:xfrm>
            <a:off x="838200" y="2357538"/>
            <a:ext cx="7778045" cy="3356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4311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8B768-F1E7-4807-0E1B-9D4641698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Y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765F29E8-7EF2-A70E-40CA-C1AA0381F7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52" t="23656" r="19343" b="31655"/>
          <a:stretch/>
        </p:blipFill>
        <p:spPr>
          <a:xfrm>
            <a:off x="2824223" y="2001260"/>
            <a:ext cx="7164729" cy="2769189"/>
          </a:xfrm>
        </p:spPr>
      </p:pic>
    </p:spTree>
    <p:extLst>
      <p:ext uri="{BB962C8B-B14F-4D97-AF65-F5344CB8AC3E}">
        <p14:creationId xmlns:p14="http://schemas.microsoft.com/office/powerpoint/2010/main" val="41943585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65585CE-2D12-6E07-C03C-1123E3AD4E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2800" y="846667"/>
            <a:ext cx="10541000" cy="5330296"/>
          </a:xfrm>
        </p:spPr>
        <p:txBody>
          <a:bodyPr/>
          <a:lstStyle/>
          <a:p>
            <a:r>
              <a:rPr lang="en-US" dirty="0"/>
              <a:t>Click build now</a:t>
            </a:r>
          </a:p>
          <a:p>
            <a:endParaRPr lang="en-MY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2953E68-B2E2-8EA5-C501-0FAE922ACC8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41" r="41111" b="24761"/>
          <a:stretch/>
        </p:blipFill>
        <p:spPr>
          <a:xfrm>
            <a:off x="936978" y="2390599"/>
            <a:ext cx="7947378" cy="383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4846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3D1B5A-5D56-F7C0-D400-5F0A53FA1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F8A78D-A0DA-9B9B-99D7-83B944C3B4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Click date </a:t>
            </a:r>
          </a:p>
          <a:p>
            <a:endParaRPr lang="en-MY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54F35A-A879-B448-42F9-DA4245211BA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96" r="41389" b="29702"/>
          <a:stretch/>
        </p:blipFill>
        <p:spPr>
          <a:xfrm>
            <a:off x="1727200" y="2423936"/>
            <a:ext cx="7145867" cy="2844800"/>
          </a:xfrm>
          <a:prstGeom prst="rect">
            <a:avLst/>
          </a:prstGeom>
        </p:spPr>
      </p:pic>
      <p:sp>
        <p:nvSpPr>
          <p:cNvPr id="6" name="Arrow: Left 5">
            <a:extLst>
              <a:ext uri="{FF2B5EF4-FFF2-40B4-BE49-F238E27FC236}">
                <a16:creationId xmlns:a16="http://schemas.microsoft.com/office/drawing/2014/main" id="{5E8CCFCB-8E89-E7C7-77ED-AE7B64A04CE9}"/>
              </a:ext>
            </a:extLst>
          </p:cNvPr>
          <p:cNvSpPr/>
          <p:nvPr/>
        </p:nvSpPr>
        <p:spPr>
          <a:xfrm>
            <a:off x="3251201" y="4842933"/>
            <a:ext cx="191910" cy="124178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3539817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FEACF-5524-CEE5-DCB1-714AE1A02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C7FFC3-D685-D5AF-A929-B657BB39E6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Click console </a:t>
            </a:r>
            <a:r>
              <a:rPr lang="en-US" dirty="0" err="1"/>
              <a:t>ouput</a:t>
            </a:r>
            <a:endParaRPr lang="en-US" dirty="0"/>
          </a:p>
          <a:p>
            <a:r>
              <a:rPr lang="en-US" dirty="0"/>
              <a:t>Click view as text plain and click raw</a:t>
            </a:r>
          </a:p>
          <a:p>
            <a:endParaRPr lang="en-US" dirty="0"/>
          </a:p>
          <a:p>
            <a:endParaRPr lang="en-MY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616BD2-5497-0390-C8B1-9BF7B4720F0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784" r="27129" b="27232"/>
          <a:stretch/>
        </p:blipFill>
        <p:spPr>
          <a:xfrm>
            <a:off x="838200" y="3002845"/>
            <a:ext cx="8884356" cy="294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0063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A8BAAFC-D82F-CB4D-2596-237057A03E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5430" r="23161" b="5303"/>
          <a:stretch/>
        </p:blipFill>
        <p:spPr>
          <a:xfrm>
            <a:off x="2056922" y="835378"/>
            <a:ext cx="6827433" cy="3680750"/>
          </a:xfrm>
        </p:spPr>
      </p:pic>
    </p:spTree>
    <p:extLst>
      <p:ext uri="{BB962C8B-B14F-4D97-AF65-F5344CB8AC3E}">
        <p14:creationId xmlns:p14="http://schemas.microsoft.com/office/powerpoint/2010/main" val="4559171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7D87B2-9286-CE3F-3813-7493D0DDA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i="0" dirty="0">
                <a:effectLst/>
                <a:latin typeface="Roboto" panose="02000000000000000000" pitchFamily="2" charset="0"/>
              </a:rPr>
              <a:t>Run Collections Remotely with URL</a:t>
            </a:r>
            <a:br>
              <a:rPr lang="en-US" b="0" i="0" dirty="0">
                <a:effectLst/>
                <a:latin typeface="Roboto" panose="02000000000000000000" pitchFamily="2" charset="0"/>
              </a:rPr>
            </a:br>
            <a:endParaRPr lang="en-MY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CD680F-BC2B-6F26-8023-1B2D0A0B25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30303"/>
                </a:solidFill>
                <a:effectLst/>
                <a:latin typeface="Roboto" panose="02000000000000000000" pitchFamily="2" charset="0"/>
              </a:rPr>
              <a:t>Step 1 : Get your collection </a:t>
            </a:r>
            <a:r>
              <a:rPr lang="en-US" b="0" i="0" dirty="0" err="1">
                <a:solidFill>
                  <a:srgbClr val="030303"/>
                </a:solidFill>
                <a:effectLst/>
                <a:latin typeface="Roboto" panose="02000000000000000000" pitchFamily="2" charset="0"/>
              </a:rPr>
              <a:t>url</a:t>
            </a:r>
            <a:r>
              <a:rPr lang="en-US" b="0" i="0" dirty="0">
                <a:solidFill>
                  <a:srgbClr val="030303"/>
                </a:solidFill>
                <a:effectLst/>
                <a:latin typeface="Roboto" panose="02000000000000000000" pitchFamily="2" charset="0"/>
              </a:rPr>
              <a:t> </a:t>
            </a:r>
          </a:p>
          <a:p>
            <a:endParaRPr lang="en-US" dirty="0">
              <a:solidFill>
                <a:srgbClr val="030303"/>
              </a:solidFill>
              <a:latin typeface="Roboto" panose="02000000000000000000" pitchFamily="2" charset="0"/>
            </a:endParaRPr>
          </a:p>
          <a:p>
            <a:pPr marL="0" indent="0">
              <a:buNone/>
            </a:pPr>
            <a:endParaRPr lang="en-US" b="0" i="0" dirty="0">
              <a:solidFill>
                <a:srgbClr val="030303"/>
              </a:solidFill>
              <a:effectLst/>
              <a:latin typeface="Roboto" panose="02000000000000000000" pitchFamily="2" charset="0"/>
            </a:endParaRPr>
          </a:p>
          <a:p>
            <a:r>
              <a:rPr lang="en-US" b="0" i="0" dirty="0">
                <a:solidFill>
                  <a:srgbClr val="030303"/>
                </a:solidFill>
                <a:effectLst/>
                <a:latin typeface="Roboto" panose="02000000000000000000" pitchFamily="2" charset="0"/>
              </a:rPr>
              <a:t>Step 2 : Get Newman and run with command </a:t>
            </a:r>
            <a:r>
              <a:rPr lang="en-US" b="0" i="0" dirty="0" err="1">
                <a:solidFill>
                  <a:srgbClr val="030303"/>
                </a:solidFill>
                <a:effectLst/>
                <a:latin typeface="Roboto" panose="02000000000000000000" pitchFamily="2" charset="0"/>
              </a:rPr>
              <a:t>newman</a:t>
            </a:r>
            <a:r>
              <a:rPr lang="en-US" b="0" i="0" dirty="0">
                <a:solidFill>
                  <a:srgbClr val="030303"/>
                </a:solidFill>
                <a:effectLst/>
                <a:latin typeface="Roboto" panose="02000000000000000000" pitchFamily="2" charset="0"/>
              </a:rPr>
              <a:t> run "</a:t>
            </a:r>
            <a:r>
              <a:rPr lang="en-US" b="0" i="0" dirty="0" err="1">
                <a:solidFill>
                  <a:srgbClr val="030303"/>
                </a:solidFill>
                <a:effectLst/>
                <a:latin typeface="Roboto" panose="02000000000000000000" pitchFamily="2" charset="0"/>
              </a:rPr>
              <a:t>url</a:t>
            </a:r>
            <a:r>
              <a:rPr lang="en-US" b="0" i="0" dirty="0">
                <a:solidFill>
                  <a:srgbClr val="030303"/>
                </a:solidFill>
                <a:effectLst/>
                <a:latin typeface="Roboto" panose="02000000000000000000" pitchFamily="2" charset="0"/>
              </a:rPr>
              <a:t>“</a:t>
            </a:r>
          </a:p>
          <a:p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13302912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177F800-FBA8-76EF-7D1B-EB4640E58B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69" r="-513" b="8865"/>
          <a:stretch/>
        </p:blipFill>
        <p:spPr>
          <a:xfrm>
            <a:off x="2226255" y="2398643"/>
            <a:ext cx="7779136" cy="3392557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ADB8DD4-434D-080D-A4F5-36AA3A378B69}"/>
              </a:ext>
            </a:extLst>
          </p:cNvPr>
          <p:cNvSpPr txBox="1"/>
          <p:nvPr/>
        </p:nvSpPr>
        <p:spPr>
          <a:xfrm>
            <a:off x="2009423" y="1433689"/>
            <a:ext cx="3307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2. Now can create request here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31032579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D364E6C-542B-7F6A-4962-B69249B065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83" t="19790" r="8430" b="13795"/>
          <a:stretch/>
        </p:blipFill>
        <p:spPr>
          <a:xfrm>
            <a:off x="2032000" y="756355"/>
            <a:ext cx="6716889" cy="2889956"/>
          </a:xfrm>
        </p:spPr>
      </p:pic>
    </p:spTree>
    <p:extLst>
      <p:ext uri="{BB962C8B-B14F-4D97-AF65-F5344CB8AC3E}">
        <p14:creationId xmlns:p14="http://schemas.microsoft.com/office/powerpoint/2010/main" val="37853970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08000DE-822A-E335-9DDD-C507869FB0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0" t="3706" r="22140" b="23134"/>
          <a:stretch/>
        </p:blipFill>
        <p:spPr>
          <a:xfrm>
            <a:off x="2314221" y="982133"/>
            <a:ext cx="7021689" cy="3882582"/>
          </a:xfrm>
        </p:spPr>
      </p:pic>
    </p:spTree>
    <p:extLst>
      <p:ext uri="{BB962C8B-B14F-4D97-AF65-F5344CB8AC3E}">
        <p14:creationId xmlns:p14="http://schemas.microsoft.com/office/powerpoint/2010/main" val="20799996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83B9C0-483C-0853-F92C-44B0083009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SOAP</a:t>
            </a:r>
            <a:br>
              <a:rPr lang="en-US" dirty="0"/>
            </a:br>
            <a:endParaRPr lang="en-MY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55665E-E652-085D-1A28-0078344341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endParaRPr lang="en-US" b="0" i="0" dirty="0">
              <a:solidFill>
                <a:srgbClr val="030303"/>
              </a:solidFill>
              <a:effectLst/>
              <a:latin typeface="Roboto" panose="02000000000000000000" pitchFamily="2" charset="0"/>
            </a:endParaRPr>
          </a:p>
          <a:p>
            <a:r>
              <a:rPr lang="en-US" b="0" i="0" dirty="0">
                <a:solidFill>
                  <a:srgbClr val="030303"/>
                </a:solidFill>
                <a:effectLst/>
                <a:latin typeface="Roboto" panose="02000000000000000000" pitchFamily="2" charset="0"/>
              </a:rPr>
              <a:t>1. How to add SOAP request in Postman </a:t>
            </a:r>
          </a:p>
          <a:p>
            <a:r>
              <a:rPr lang="en-US" b="0" i="0" dirty="0">
                <a:solidFill>
                  <a:srgbClr val="030303"/>
                </a:solidFill>
                <a:effectLst/>
                <a:latin typeface="Roboto" panose="02000000000000000000" pitchFamily="2" charset="0"/>
              </a:rPr>
              <a:t>2. Run and Validate </a:t>
            </a:r>
          </a:p>
          <a:p>
            <a:r>
              <a:rPr lang="en-US" b="0" i="0" dirty="0">
                <a:solidFill>
                  <a:srgbClr val="030303"/>
                </a:solidFill>
                <a:effectLst/>
                <a:latin typeface="Roboto" panose="02000000000000000000" pitchFamily="2" charset="0"/>
              </a:rPr>
              <a:t>Step 1 : Get Soap request </a:t>
            </a:r>
            <a:r>
              <a:rPr lang="en-US" b="0" i="0" dirty="0" err="1">
                <a:solidFill>
                  <a:srgbClr val="030303"/>
                </a:solidFill>
                <a:effectLst/>
                <a:latin typeface="Roboto" panose="02000000000000000000" pitchFamily="2" charset="0"/>
              </a:rPr>
              <a:t>url</a:t>
            </a:r>
            <a:r>
              <a:rPr lang="en-US" b="0" i="0" dirty="0">
                <a:solidFill>
                  <a:srgbClr val="030303"/>
                </a:solidFill>
                <a:effectLst/>
                <a:latin typeface="Roboto" panose="02000000000000000000" pitchFamily="2" charset="0"/>
              </a:rPr>
              <a:t> or WSDL </a:t>
            </a:r>
            <a:r>
              <a:rPr lang="en-US" b="0" i="0" dirty="0" err="1">
                <a:solidFill>
                  <a:srgbClr val="030303"/>
                </a:solidFill>
                <a:effectLst/>
                <a:latin typeface="Roboto" panose="02000000000000000000" pitchFamily="2" charset="0"/>
              </a:rPr>
              <a:t>url</a:t>
            </a:r>
            <a:r>
              <a:rPr lang="en-US" b="0" i="0" dirty="0">
                <a:solidFill>
                  <a:srgbClr val="030303"/>
                </a:solidFill>
                <a:effectLst/>
                <a:latin typeface="Roboto" panose="02000000000000000000" pitchFamily="2" charset="0"/>
              </a:rPr>
              <a:t> add to request </a:t>
            </a:r>
            <a:r>
              <a:rPr lang="en-US" b="0" i="0" dirty="0" err="1">
                <a:solidFill>
                  <a:srgbClr val="030303"/>
                </a:solidFill>
                <a:effectLst/>
                <a:latin typeface="Roboto" panose="02000000000000000000" pitchFamily="2" charset="0"/>
              </a:rPr>
              <a:t>url</a:t>
            </a:r>
            <a:r>
              <a:rPr lang="en-US" b="0" i="0" dirty="0">
                <a:solidFill>
                  <a:srgbClr val="030303"/>
                </a:solidFill>
                <a:effectLst/>
                <a:latin typeface="Roboto" panose="02000000000000000000" pitchFamily="2" charset="0"/>
              </a:rPr>
              <a:t> example : </a:t>
            </a:r>
            <a:r>
              <a:rPr lang="en-US" b="0" i="0" dirty="0">
                <a:effectLst/>
                <a:latin typeface="Roboto" panose="02000000000000000000" pitchFamily="2" charset="0"/>
                <a:hlinkClick r:id="rId2"/>
              </a:rPr>
              <a:t>http://webservices.oorsprong.org/webs...</a:t>
            </a:r>
            <a:endParaRPr lang="en-US" b="0" i="0" dirty="0">
              <a:effectLst/>
              <a:latin typeface="Roboto" panose="02000000000000000000" pitchFamily="2" charset="0"/>
            </a:endParaRPr>
          </a:p>
          <a:p>
            <a:r>
              <a:rPr lang="en-US" b="0" i="0" dirty="0">
                <a:solidFill>
                  <a:srgbClr val="030303"/>
                </a:solidFill>
                <a:effectLst/>
                <a:latin typeface="Roboto" panose="02000000000000000000" pitchFamily="2" charset="0"/>
              </a:rPr>
              <a:t> Step 2 : Set method as POST </a:t>
            </a:r>
          </a:p>
          <a:p>
            <a:r>
              <a:rPr lang="en-US" b="0" i="0" dirty="0">
                <a:solidFill>
                  <a:srgbClr val="030303"/>
                </a:solidFill>
                <a:effectLst/>
                <a:latin typeface="Roboto" panose="02000000000000000000" pitchFamily="2" charset="0"/>
              </a:rPr>
              <a:t>Step 3 : Set body as raw and set text/xml </a:t>
            </a:r>
          </a:p>
          <a:p>
            <a:r>
              <a:rPr lang="en-US" b="0" i="0" dirty="0">
                <a:solidFill>
                  <a:srgbClr val="030303"/>
                </a:solidFill>
                <a:effectLst/>
                <a:latin typeface="Roboto" panose="02000000000000000000" pitchFamily="2" charset="0"/>
              </a:rPr>
              <a:t>Step 4 : Provide request data in body</a:t>
            </a:r>
          </a:p>
          <a:p>
            <a:r>
              <a:rPr lang="en-US" b="0" i="0" dirty="0">
                <a:solidFill>
                  <a:srgbClr val="030303"/>
                </a:solidFill>
                <a:effectLst/>
                <a:latin typeface="Roboto" panose="02000000000000000000" pitchFamily="2" charset="0"/>
              </a:rPr>
              <a:t> Step 5 : Run and validate</a:t>
            </a:r>
          </a:p>
          <a:p>
            <a:r>
              <a:rPr lang="en-US" dirty="0">
                <a:solidFill>
                  <a:srgbClr val="030303"/>
                </a:solidFill>
                <a:latin typeface="Roboto" panose="02000000000000000000" pitchFamily="2" charset="0"/>
              </a:rPr>
              <a:t>Step 6: Plugin </a:t>
            </a:r>
            <a:r>
              <a:rPr lang="en-US" dirty="0" err="1">
                <a:solidFill>
                  <a:srgbClr val="030303"/>
                </a:solidFill>
                <a:latin typeface="Roboto" panose="02000000000000000000" pitchFamily="2" charset="0"/>
              </a:rPr>
              <a:t>wizdler</a:t>
            </a:r>
            <a:endParaRPr lang="en-US" b="0" i="0" dirty="0">
              <a:solidFill>
                <a:srgbClr val="030303"/>
              </a:solidFill>
              <a:effectLst/>
              <a:latin typeface="Roboto" panose="02000000000000000000" pitchFamily="2" charset="0"/>
            </a:endParaRPr>
          </a:p>
          <a:p>
            <a:endParaRPr lang="en-US" b="0" i="0" dirty="0">
              <a:solidFill>
                <a:srgbClr val="030303"/>
              </a:solidFill>
              <a:effectLst/>
              <a:latin typeface="Roboto" panose="02000000000000000000" pitchFamily="2" charset="0"/>
            </a:endParaRPr>
          </a:p>
          <a:p>
            <a:endParaRPr lang="en-US" b="0" i="0" dirty="0">
              <a:solidFill>
                <a:srgbClr val="030303"/>
              </a:solidFill>
              <a:effectLst/>
              <a:latin typeface="Roboto" panose="02000000000000000000" pitchFamily="2" charset="0"/>
            </a:endParaRPr>
          </a:p>
          <a:p>
            <a:endParaRPr lang="en-US" b="0" i="0" dirty="0">
              <a:solidFill>
                <a:srgbClr val="030303"/>
              </a:solidFill>
              <a:effectLst/>
              <a:latin typeface="Roboto" panose="02000000000000000000" pitchFamily="2" charset="0"/>
            </a:endParaRPr>
          </a:p>
          <a:p>
            <a:endParaRPr lang="en-US" b="0" i="0" dirty="0">
              <a:solidFill>
                <a:srgbClr val="030303"/>
              </a:solidFill>
              <a:effectLst/>
              <a:latin typeface="Roboto" panose="02000000000000000000" pitchFamily="2" charset="0"/>
            </a:endParaRPr>
          </a:p>
          <a:p>
            <a:endParaRPr lang="en-US" b="0" i="0" dirty="0">
              <a:solidFill>
                <a:srgbClr val="030303"/>
              </a:solidFill>
              <a:effectLst/>
              <a:latin typeface="Roboto" panose="02000000000000000000" pitchFamily="2" charset="0"/>
            </a:endParaRPr>
          </a:p>
          <a:p>
            <a:endParaRPr lang="en-US" b="0" i="0" dirty="0">
              <a:solidFill>
                <a:srgbClr val="030303"/>
              </a:solidFill>
              <a:effectLst/>
              <a:latin typeface="Roboto" panose="02000000000000000000" pitchFamily="2" charset="0"/>
            </a:endParaRPr>
          </a:p>
          <a:p>
            <a:endParaRPr lang="en-US" b="0" i="0" dirty="0">
              <a:solidFill>
                <a:srgbClr val="030303"/>
              </a:solidFill>
              <a:effectLst/>
              <a:latin typeface="Roboto" panose="02000000000000000000" pitchFamily="2" charset="0"/>
            </a:endParaRPr>
          </a:p>
          <a:p>
            <a:endParaRPr lang="en-US" dirty="0">
              <a:solidFill>
                <a:srgbClr val="030303"/>
              </a:solidFill>
              <a:latin typeface="Roboto" panose="02000000000000000000" pitchFamily="2" charset="0"/>
            </a:endParaRPr>
          </a:p>
          <a:p>
            <a:endParaRPr lang="en-US" b="0" i="0" dirty="0">
              <a:solidFill>
                <a:srgbClr val="030303"/>
              </a:solidFill>
              <a:effectLst/>
              <a:latin typeface="Roboto" panose="02000000000000000000" pitchFamily="2" charset="0"/>
            </a:endParaRPr>
          </a:p>
          <a:p>
            <a:endParaRPr lang="en-US" b="0" i="0" dirty="0">
              <a:solidFill>
                <a:srgbClr val="030303"/>
              </a:solidFill>
              <a:effectLst/>
              <a:latin typeface="Roboto" panose="02000000000000000000" pitchFamily="2" charset="0"/>
            </a:endParaRPr>
          </a:p>
          <a:p>
            <a:endParaRPr lang="en-US" b="0" i="0" dirty="0">
              <a:solidFill>
                <a:srgbClr val="030303"/>
              </a:solidFill>
              <a:effectLst/>
              <a:latin typeface="Roboto" panose="02000000000000000000" pitchFamily="2" charset="0"/>
            </a:endParaRPr>
          </a:p>
          <a:p>
            <a:endParaRPr lang="en-US" dirty="0">
              <a:solidFill>
                <a:srgbClr val="030303"/>
              </a:solidFill>
              <a:latin typeface="Roboto" panose="02000000000000000000" pitchFamily="2" charset="0"/>
            </a:endParaRPr>
          </a:p>
          <a:p>
            <a:endParaRPr lang="en-US" b="0" i="0" dirty="0">
              <a:solidFill>
                <a:srgbClr val="030303"/>
              </a:solidFill>
              <a:effectLst/>
              <a:latin typeface="Roboto" panose="02000000000000000000" pitchFamily="2" charset="0"/>
            </a:endParaRPr>
          </a:p>
          <a:p>
            <a:endParaRPr lang="en-US" dirty="0">
              <a:solidFill>
                <a:srgbClr val="030303"/>
              </a:solidFill>
              <a:latin typeface="Roboto" panose="02000000000000000000" pitchFamily="2" charset="0"/>
            </a:endParaRPr>
          </a:p>
          <a:p>
            <a:endParaRPr lang="en-US" b="0" i="0" dirty="0">
              <a:solidFill>
                <a:srgbClr val="030303"/>
              </a:solidFill>
              <a:effectLst/>
              <a:latin typeface="Roboto" panose="02000000000000000000" pitchFamily="2" charset="0"/>
            </a:endParaRPr>
          </a:p>
          <a:p>
            <a:endParaRPr lang="en-US" dirty="0">
              <a:solidFill>
                <a:srgbClr val="030303"/>
              </a:solidFill>
              <a:latin typeface="Roboto" panose="02000000000000000000" pitchFamily="2" charset="0"/>
            </a:endParaRPr>
          </a:p>
          <a:p>
            <a:endParaRPr lang="en-US" b="0" i="0" dirty="0">
              <a:solidFill>
                <a:srgbClr val="030303"/>
              </a:solidFill>
              <a:effectLst/>
              <a:latin typeface="Roboto" panose="02000000000000000000" pitchFamily="2" charset="0"/>
            </a:endParaRPr>
          </a:p>
          <a:p>
            <a:endParaRPr lang="en-US" dirty="0">
              <a:solidFill>
                <a:srgbClr val="030303"/>
              </a:solidFill>
              <a:latin typeface="Roboto" panose="02000000000000000000" pitchFamily="2" charset="0"/>
            </a:endParaRPr>
          </a:p>
          <a:p>
            <a:endParaRPr lang="en-US" b="0" i="0" dirty="0">
              <a:solidFill>
                <a:srgbClr val="030303"/>
              </a:solidFill>
              <a:effectLst/>
              <a:latin typeface="Roboto" panose="02000000000000000000" pitchFamily="2" charset="0"/>
            </a:endParaRPr>
          </a:p>
          <a:p>
            <a:endParaRPr lang="en-US" dirty="0">
              <a:solidFill>
                <a:srgbClr val="030303"/>
              </a:solidFill>
              <a:latin typeface="Roboto" panose="02000000000000000000" pitchFamily="2" charset="0"/>
            </a:endParaRPr>
          </a:p>
          <a:p>
            <a:endParaRPr lang="en-US" b="0" i="0" dirty="0">
              <a:solidFill>
                <a:srgbClr val="030303"/>
              </a:solidFill>
              <a:effectLst/>
              <a:latin typeface="Roboto" panose="02000000000000000000" pitchFamily="2" charset="0"/>
            </a:endParaRPr>
          </a:p>
          <a:p>
            <a:endParaRPr lang="en-US" dirty="0">
              <a:solidFill>
                <a:srgbClr val="030303"/>
              </a:solidFill>
              <a:latin typeface="Roboto" panose="02000000000000000000" pitchFamily="2" charset="0"/>
            </a:endParaRPr>
          </a:p>
          <a:p>
            <a:endParaRPr lang="en-US" b="0" i="0" dirty="0">
              <a:solidFill>
                <a:srgbClr val="030303"/>
              </a:solidFill>
              <a:effectLst/>
              <a:latin typeface="Roboto" panose="02000000000000000000" pitchFamily="2" charset="0"/>
            </a:endParaRPr>
          </a:p>
          <a:p>
            <a:endParaRPr lang="en-US" dirty="0">
              <a:solidFill>
                <a:srgbClr val="030303"/>
              </a:solidFill>
              <a:latin typeface="Roboto" panose="02000000000000000000" pitchFamily="2" charset="0"/>
            </a:endParaRPr>
          </a:p>
          <a:p>
            <a:endParaRPr lang="en-US" b="0" i="0" dirty="0">
              <a:solidFill>
                <a:srgbClr val="030303"/>
              </a:solidFill>
              <a:effectLst/>
              <a:latin typeface="Roboto" panose="02000000000000000000" pitchFamily="2" charset="0"/>
            </a:endParaRPr>
          </a:p>
          <a:p>
            <a:endParaRPr lang="en-US" dirty="0">
              <a:solidFill>
                <a:srgbClr val="030303"/>
              </a:solidFill>
              <a:latin typeface="Roboto" panose="02000000000000000000" pitchFamily="2" charset="0"/>
            </a:endParaRPr>
          </a:p>
          <a:p>
            <a:endParaRPr lang="en-US" b="0" i="0" dirty="0">
              <a:solidFill>
                <a:srgbClr val="030303"/>
              </a:solidFill>
              <a:effectLst/>
              <a:latin typeface="Roboto" panose="02000000000000000000" pitchFamily="2" charset="0"/>
            </a:endParaRPr>
          </a:p>
          <a:p>
            <a:endParaRPr lang="en-US" dirty="0">
              <a:solidFill>
                <a:srgbClr val="030303"/>
              </a:solidFill>
              <a:latin typeface="Roboto" panose="02000000000000000000" pitchFamily="2" charset="0"/>
            </a:endParaRPr>
          </a:p>
          <a:p>
            <a:endParaRPr lang="en-US" b="0" i="0" dirty="0">
              <a:solidFill>
                <a:srgbClr val="030303"/>
              </a:solidFill>
              <a:effectLst/>
              <a:latin typeface="Roboto" panose="02000000000000000000" pitchFamily="2" charset="0"/>
            </a:endParaRPr>
          </a:p>
          <a:p>
            <a:endParaRPr lang="en-US" dirty="0">
              <a:solidFill>
                <a:srgbClr val="030303"/>
              </a:solidFill>
              <a:latin typeface="Roboto" panose="02000000000000000000" pitchFamily="2" charset="0"/>
            </a:endParaRPr>
          </a:p>
          <a:p>
            <a:endParaRPr lang="en-US" b="0" i="0" dirty="0">
              <a:solidFill>
                <a:srgbClr val="030303"/>
              </a:solidFill>
              <a:effectLst/>
              <a:latin typeface="Roboto" panose="02000000000000000000" pitchFamily="2" charset="0"/>
            </a:endParaRPr>
          </a:p>
          <a:p>
            <a:endParaRPr lang="en-US" dirty="0">
              <a:solidFill>
                <a:srgbClr val="030303"/>
              </a:solidFill>
              <a:latin typeface="Roboto" panose="02000000000000000000" pitchFamily="2" charset="0"/>
            </a:endParaRPr>
          </a:p>
          <a:p>
            <a:endParaRPr lang="en-US" b="0" i="0" dirty="0">
              <a:solidFill>
                <a:srgbClr val="030303"/>
              </a:solidFill>
              <a:effectLst/>
              <a:latin typeface="Roboto" panose="02000000000000000000" pitchFamily="2" charset="0"/>
            </a:endParaRPr>
          </a:p>
          <a:p>
            <a:endParaRPr lang="en-US" dirty="0">
              <a:solidFill>
                <a:srgbClr val="030303"/>
              </a:solidFill>
              <a:latin typeface="Roboto" panose="02000000000000000000" pitchFamily="2" charset="0"/>
            </a:endParaRPr>
          </a:p>
          <a:p>
            <a:pPr marL="0" indent="0">
              <a:buNone/>
            </a:pPr>
            <a:endParaRPr lang="en-US" b="0" i="0" dirty="0">
              <a:solidFill>
                <a:srgbClr val="030303"/>
              </a:solidFill>
              <a:effectLst/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21032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9873183-D98E-1B83-694D-C60E0BA00C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3564" r="1428" b="16390"/>
          <a:stretch/>
        </p:blipFill>
        <p:spPr>
          <a:xfrm>
            <a:off x="1970763" y="824087"/>
            <a:ext cx="8900438" cy="3556002"/>
          </a:xfrm>
        </p:spPr>
      </p:pic>
    </p:spTree>
    <p:extLst>
      <p:ext uri="{BB962C8B-B14F-4D97-AF65-F5344CB8AC3E}">
        <p14:creationId xmlns:p14="http://schemas.microsoft.com/office/powerpoint/2010/main" val="27361447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F6B0A2-27EF-C4CA-78D0-68299C0679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 to </a:t>
            </a:r>
            <a:r>
              <a:rPr lang="en-MY" b="0" i="0" dirty="0">
                <a:effectLst/>
                <a:latin typeface="Roboto" panose="02000000000000000000" pitchFamily="2" charset="0"/>
                <a:hlinkClick r:id="rId2"/>
              </a:rPr>
              <a:t>http://webservices.oorsprong.org/webs...</a:t>
            </a:r>
            <a:r>
              <a:rPr lang="en-US" b="0" i="0" dirty="0">
                <a:effectLst/>
                <a:latin typeface="Roboto" panose="02000000000000000000" pitchFamily="2" charset="0"/>
              </a:rPr>
              <a:t> and click extension </a:t>
            </a:r>
            <a:r>
              <a:rPr lang="en-US" b="0" i="0" dirty="0" err="1">
                <a:effectLst/>
                <a:latin typeface="Roboto" panose="02000000000000000000" pitchFamily="2" charset="0"/>
              </a:rPr>
              <a:t>wizdler</a:t>
            </a:r>
            <a:endParaRPr lang="en-US" b="0" i="0" dirty="0">
              <a:effectLst/>
              <a:latin typeface="Roboto" panose="02000000000000000000" pitchFamily="2" charset="0"/>
            </a:endParaRPr>
          </a:p>
          <a:p>
            <a:r>
              <a:rPr lang="en-US" dirty="0">
                <a:latin typeface="Roboto" panose="02000000000000000000" pitchFamily="2" charset="0"/>
              </a:rPr>
              <a:t>Click capital city and copy capital city and paste at body soap collection body</a:t>
            </a:r>
          </a:p>
          <a:p>
            <a:r>
              <a:rPr lang="en-US" dirty="0">
                <a:latin typeface="Roboto" panose="02000000000000000000" pitchFamily="2" charset="0"/>
              </a:rPr>
              <a:t>Replace string to country code name</a:t>
            </a:r>
          </a:p>
          <a:p>
            <a:r>
              <a:rPr lang="en-US" dirty="0">
                <a:latin typeface="Roboto" panose="02000000000000000000" pitchFamily="2" charset="0"/>
              </a:rPr>
              <a:t>Click send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13530426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43FCEF5-0E19-321D-1215-15C8C583F3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15" r="1651" b="45937"/>
          <a:stretch/>
        </p:blipFill>
        <p:spPr>
          <a:xfrm>
            <a:off x="684692" y="530577"/>
            <a:ext cx="10152641" cy="2777067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53085C5-DD90-A79E-F4A4-00B0EC4D14A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62" r="21204" b="61652"/>
          <a:stretch/>
        </p:blipFill>
        <p:spPr>
          <a:xfrm>
            <a:off x="790223" y="4018846"/>
            <a:ext cx="9606844" cy="1603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113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2469607-2AD1-C834-2202-15E97BA445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90" t="20827" r="116" b="5752"/>
          <a:stretch/>
        </p:blipFill>
        <p:spPr>
          <a:xfrm>
            <a:off x="1569155" y="666044"/>
            <a:ext cx="8048978" cy="4179562"/>
          </a:xfrm>
        </p:spPr>
      </p:pic>
    </p:spTree>
    <p:extLst>
      <p:ext uri="{BB962C8B-B14F-4D97-AF65-F5344CB8AC3E}">
        <p14:creationId xmlns:p14="http://schemas.microsoft.com/office/powerpoint/2010/main" val="21743690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839728-AA8A-24FB-416C-E014B095A9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8622" y="383822"/>
            <a:ext cx="10665178" cy="5793141"/>
          </a:xfrm>
        </p:spPr>
        <p:txBody>
          <a:bodyPr/>
          <a:lstStyle/>
          <a:p>
            <a:r>
              <a:rPr lang="en-MY" dirty="0">
                <a:hlinkClick r:id="rId2"/>
              </a:rPr>
              <a:t>https://reqres.in/</a:t>
            </a:r>
            <a:r>
              <a:rPr lang="en-MY" dirty="0"/>
              <a:t> (sample </a:t>
            </a:r>
            <a:r>
              <a:rPr lang="en-MY" dirty="0" err="1"/>
              <a:t>api</a:t>
            </a:r>
            <a:r>
              <a:rPr lang="en-MY" dirty="0"/>
              <a:t>)</a:t>
            </a:r>
          </a:p>
          <a:p>
            <a:endParaRPr lang="en-MY" dirty="0"/>
          </a:p>
          <a:p>
            <a:r>
              <a:rPr lang="en-MY" dirty="0"/>
              <a:t>Click request link and paste at the form</a:t>
            </a:r>
          </a:p>
          <a:p>
            <a:endParaRPr lang="en-MY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2E2BC36-EE43-F952-7868-811360818F8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67" t="26159" r="12014" b="28841"/>
          <a:stretch/>
        </p:blipFill>
        <p:spPr>
          <a:xfrm>
            <a:off x="1117600" y="2718020"/>
            <a:ext cx="8048978" cy="3084469"/>
          </a:xfrm>
          <a:prstGeom prst="rect">
            <a:avLst/>
          </a:prstGeom>
        </p:spPr>
      </p:pic>
      <p:sp>
        <p:nvSpPr>
          <p:cNvPr id="8" name="Arrow: Left 7">
            <a:extLst>
              <a:ext uri="{FF2B5EF4-FFF2-40B4-BE49-F238E27FC236}">
                <a16:creationId xmlns:a16="http://schemas.microsoft.com/office/drawing/2014/main" id="{10EE67B8-A242-A7C6-459E-A1DB2824D463}"/>
              </a:ext>
            </a:extLst>
          </p:cNvPr>
          <p:cNvSpPr/>
          <p:nvPr/>
        </p:nvSpPr>
        <p:spPr>
          <a:xfrm>
            <a:off x="4876800" y="3623734"/>
            <a:ext cx="270933" cy="79022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9713968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534824E-E767-CD31-097C-D41023E842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195" r="1283" b="7050"/>
          <a:stretch/>
        </p:blipFill>
        <p:spPr>
          <a:xfrm>
            <a:off x="1898878" y="1780822"/>
            <a:ext cx="7640234" cy="3296355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38C0ED2-33FA-2C09-6EA0-306759CD8428}"/>
              </a:ext>
            </a:extLst>
          </p:cNvPr>
          <p:cNvSpPr txBox="1"/>
          <p:nvPr/>
        </p:nvSpPr>
        <p:spPr>
          <a:xfrm>
            <a:off x="2122311" y="1253067"/>
            <a:ext cx="5565422" cy="372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Click send and you can see the response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16259324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B1BB35-1DBB-C72F-7D4A-F9146D103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30303"/>
                </a:solidFill>
                <a:effectLst/>
                <a:latin typeface="Roboto" panose="02000000000000000000" pitchFamily="2" charset="0"/>
              </a:rPr>
              <a:t>How to add POST API Request Run and check Response</a:t>
            </a:r>
            <a:endParaRPr lang="en-MY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1EC333-D823-5168-EE30-CB913F3DC8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Click  + icon and choose post</a:t>
            </a:r>
          </a:p>
          <a:p>
            <a:r>
              <a:rPr lang="en-US" dirty="0"/>
              <a:t>Go to </a:t>
            </a:r>
            <a:r>
              <a:rPr lang="en-US" dirty="0">
                <a:hlinkClick r:id="rId2"/>
              </a:rPr>
              <a:t>https://reqres.in/</a:t>
            </a:r>
            <a:r>
              <a:rPr lang="en-US" dirty="0"/>
              <a:t> website and click post </a:t>
            </a:r>
          </a:p>
          <a:p>
            <a:r>
              <a:rPr lang="en-US" dirty="0"/>
              <a:t>Click request post and copy and paste at form postman.</a:t>
            </a:r>
          </a:p>
          <a:p>
            <a:endParaRPr lang="en-MY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9CA0D9-D8FB-7F91-1315-429C9BB9664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71" t="9828" r="277" b="49658"/>
          <a:stretch/>
        </p:blipFill>
        <p:spPr>
          <a:xfrm>
            <a:off x="1095023" y="3251201"/>
            <a:ext cx="9064978" cy="2777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8585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DE0CCC0-3E66-BE03-5888-6B60891655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36349"/>
            <a:ext cx="9144000" cy="1655762"/>
          </a:xfrm>
        </p:spPr>
        <p:txBody>
          <a:bodyPr/>
          <a:lstStyle/>
          <a:p>
            <a:r>
              <a:rPr lang="en-US" dirty="0"/>
              <a:t>Click send and can see response</a:t>
            </a:r>
          </a:p>
          <a:p>
            <a:endParaRPr lang="en-MY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38E5674-1246-3163-FE4B-8513DB89EB9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29" t="61570" r="6204" b="7757"/>
          <a:stretch/>
        </p:blipFill>
        <p:spPr>
          <a:xfrm>
            <a:off x="1140178" y="1792111"/>
            <a:ext cx="9042400" cy="2102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876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B56D1-7539-08F2-D294-752EE0280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Y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228A17-A1D3-83D0-7504-4CB3E80010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Click body and click raw</a:t>
            </a:r>
          </a:p>
          <a:p>
            <a:r>
              <a:rPr lang="en-US" dirty="0"/>
              <a:t>Copy body at </a:t>
            </a:r>
            <a:r>
              <a:rPr lang="en-US" dirty="0">
                <a:hlinkClick r:id="rId2"/>
              </a:rPr>
              <a:t>https://reqres.in/</a:t>
            </a:r>
            <a:r>
              <a:rPr lang="en-US" dirty="0"/>
              <a:t> and paste at raw</a:t>
            </a:r>
          </a:p>
          <a:p>
            <a:endParaRPr lang="en-MY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A1B925-B8D8-F31D-34C5-4732CD8A4AB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609" r="41574" b="36125"/>
          <a:stretch/>
        </p:blipFill>
        <p:spPr>
          <a:xfrm>
            <a:off x="372533" y="2864204"/>
            <a:ext cx="7123289" cy="2554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645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30497A-30AD-B799-90D7-40BC372BC6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Y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32A0C0-953E-962A-15C0-B143E618EB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Click text and choose </a:t>
            </a:r>
            <a:r>
              <a:rPr lang="en-US" dirty="0" err="1"/>
              <a:t>json</a:t>
            </a:r>
            <a:endParaRPr lang="en-US" dirty="0"/>
          </a:p>
          <a:p>
            <a:endParaRPr lang="en-US" dirty="0"/>
          </a:p>
          <a:p>
            <a:endParaRPr lang="en-MY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F017A4-52EF-4AAC-6FE5-5014530AD1F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44" t="43454" r="8426" b="16032"/>
          <a:stretch/>
        </p:blipFill>
        <p:spPr>
          <a:xfrm>
            <a:off x="948267" y="2438401"/>
            <a:ext cx="7879644" cy="2777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6192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1465</TotalTime>
  <Words>622</Words>
  <Application>Microsoft Office PowerPoint</Application>
  <PresentationFormat>Widescreen</PresentationFormat>
  <Paragraphs>111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3" baseType="lpstr">
      <vt:lpstr>Arial</vt:lpstr>
      <vt:lpstr>Arial</vt:lpstr>
      <vt:lpstr>Calibri</vt:lpstr>
      <vt:lpstr>Calibri Light</vt:lpstr>
      <vt:lpstr>Inter</vt:lpstr>
      <vt:lpstr>Roboto</vt:lpstr>
      <vt:lpstr>Office Theme</vt:lpstr>
      <vt:lpstr>Postman API Platform</vt:lpstr>
      <vt:lpstr>How to add API Request Run and check Response</vt:lpstr>
      <vt:lpstr>PowerPoint Presentation</vt:lpstr>
      <vt:lpstr>PowerPoint Presentation</vt:lpstr>
      <vt:lpstr>PowerPoint Presentation</vt:lpstr>
      <vt:lpstr>How to add POST API Request Run and check Response</vt:lpstr>
      <vt:lpstr>PowerPoint Presentation</vt:lpstr>
      <vt:lpstr>PowerPoint Presentation</vt:lpstr>
      <vt:lpstr>PowerPoint Presentation</vt:lpstr>
      <vt:lpstr>PowerPoint Presentation</vt:lpstr>
      <vt:lpstr>How to Create Collections </vt:lpstr>
      <vt:lpstr>PowerPoint Presentation</vt:lpstr>
      <vt:lpstr> How to run a collection and How to analyse the result</vt:lpstr>
      <vt:lpstr>PowerPoint Presentation</vt:lpstr>
      <vt:lpstr>PowerPoint Presentation</vt:lpstr>
      <vt:lpstr>How to create variables</vt:lpstr>
      <vt:lpstr>PowerPoint Presentation</vt:lpstr>
      <vt:lpstr>PowerPoint Presentation</vt:lpstr>
      <vt:lpstr>PowerPoint Presentation</vt:lpstr>
      <vt:lpstr>PowerPoint Presentation</vt:lpstr>
      <vt:lpstr>  How to run from Command Line (Newman)   </vt:lpstr>
      <vt:lpstr>PowerPoint Presentation</vt:lpstr>
      <vt:lpstr> How to run from JENKINS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Run Collections Remotely with URL </vt:lpstr>
      <vt:lpstr>PowerPoint Presentation</vt:lpstr>
      <vt:lpstr>PowerPoint Presentation</vt:lpstr>
      <vt:lpstr>SOAP 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Postman</dc:title>
  <dc:creator>anis</dc:creator>
  <cp:lastModifiedBy>anis</cp:lastModifiedBy>
  <cp:revision>4</cp:revision>
  <dcterms:created xsi:type="dcterms:W3CDTF">2022-08-02T07:22:42Z</dcterms:created>
  <dcterms:modified xsi:type="dcterms:W3CDTF">2022-09-05T09:02:15Z</dcterms:modified>
</cp:coreProperties>
</file>